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7"/>
  </p:notes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3D1945-7417-4230-B2C3-64D379952CBE}" type="datetimeFigureOut">
              <a:rPr lang="en-US" smtClean="0"/>
              <a:pPr/>
              <a:t>3/19/2014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8396AA-3C7C-4655-854E-1B8C8382AACA}" type="slidenum">
              <a:rPr lang="en-US" smtClean="0"/>
              <a:pPr/>
              <a:t>‹#›</a:t>
            </a:fld>
            <a:endParaRPr lang="en-US"/>
          </a:p>
        </p:txBody>
      </p:sp>
    </p:spTree>
    <p:extLst>
      <p:ext uri="{BB962C8B-B14F-4D97-AF65-F5344CB8AC3E}">
        <p14:creationId xmlns:p14="http://schemas.microsoft.com/office/powerpoint/2010/main" val="1793427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68396AA-3C7C-4655-854E-1B8C8382AACA}" type="slidenum">
              <a:rPr lang="en-US" smtClean="0"/>
              <a:pPr/>
              <a:t>5</a:t>
            </a:fld>
            <a:endParaRPr lang="en-US"/>
          </a:p>
        </p:txBody>
      </p:sp>
    </p:spTree>
    <p:extLst>
      <p:ext uri="{BB962C8B-B14F-4D97-AF65-F5344CB8AC3E}">
        <p14:creationId xmlns:p14="http://schemas.microsoft.com/office/powerpoint/2010/main" val="20627736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2AA4935-7585-440F-A885-4EA8E240809B}" type="datetimeFigureOut">
              <a:rPr lang="en-US" smtClean="0"/>
              <a:pPr/>
              <a:t>3/19/2014</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48756D2-975C-4145-A254-6C28CC7269B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AA4935-7585-440F-A885-4EA8E240809B}" type="datetimeFigureOut">
              <a:rPr lang="en-US" smtClean="0"/>
              <a:pPr/>
              <a:t>3/19/2014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8756D2-975C-4145-A254-6C28CC7269B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AA4935-7585-440F-A885-4EA8E240809B}" type="datetimeFigureOut">
              <a:rPr lang="en-US" smtClean="0"/>
              <a:pPr/>
              <a:t>3/19/2014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8756D2-975C-4145-A254-6C28CC7269B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AA4935-7585-440F-A885-4EA8E240809B}" type="datetimeFigureOut">
              <a:rPr lang="en-US" smtClean="0"/>
              <a:pPr/>
              <a:t>3/19/2014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8756D2-975C-4145-A254-6C28CC7269B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2AA4935-7585-440F-A885-4EA8E240809B}" type="datetimeFigureOut">
              <a:rPr lang="en-US" smtClean="0"/>
              <a:pPr/>
              <a:t>3/19/2014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8756D2-975C-4145-A254-6C28CC7269B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2AA4935-7585-440F-A885-4EA8E240809B}" type="datetimeFigureOut">
              <a:rPr lang="en-US" smtClean="0"/>
              <a:pPr/>
              <a:t>3/19/2014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8756D2-975C-4145-A254-6C28CC7269B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2AA4935-7585-440F-A885-4EA8E240809B}" type="datetimeFigureOut">
              <a:rPr lang="en-US" smtClean="0"/>
              <a:pPr/>
              <a:t>3/19/2014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8756D2-975C-4145-A254-6C28CC7269B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C2AA4935-7585-440F-A885-4EA8E240809B}" type="datetimeFigureOut">
              <a:rPr lang="en-US" smtClean="0"/>
              <a:pPr/>
              <a:t>3/19/2014</a:t>
            </a:fld>
            <a:endParaRPr lang="en-US"/>
          </a:p>
        </p:txBody>
      </p:sp>
      <p:sp>
        <p:nvSpPr>
          <p:cNvPr id="8" name="Slide Number Placeholder 7"/>
          <p:cNvSpPr>
            <a:spLocks noGrp="1"/>
          </p:cNvSpPr>
          <p:nvPr>
            <p:ph type="sldNum" sz="quarter" idx="11"/>
          </p:nvPr>
        </p:nvSpPr>
        <p:spPr/>
        <p:txBody>
          <a:bodyPr/>
          <a:lstStyle/>
          <a:p>
            <a:fld id="{648756D2-975C-4145-A254-6C28CC7269BE}"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AA4935-7585-440F-A885-4EA8E240809B}" type="datetimeFigureOut">
              <a:rPr lang="en-US" smtClean="0"/>
              <a:pPr/>
              <a:t>3/19/2014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8756D2-975C-4145-A254-6C28CC7269B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2AA4935-7585-440F-A885-4EA8E240809B}" type="datetimeFigureOut">
              <a:rPr lang="en-US" smtClean="0"/>
              <a:pPr/>
              <a:t>3/19/2014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648756D2-975C-4145-A254-6C28CC7269B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C2AA4935-7585-440F-A885-4EA8E240809B}" type="datetimeFigureOut">
              <a:rPr lang="en-US" smtClean="0"/>
              <a:pPr/>
              <a:t>3/19/2014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8756D2-975C-4145-A254-6C28CC7269B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C2AA4935-7585-440F-A885-4EA8E240809B}" type="datetimeFigureOut">
              <a:rPr lang="en-US" smtClean="0"/>
              <a:pPr/>
              <a:t>3/19/2014</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648756D2-975C-4145-A254-6C28CC7269B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114800"/>
            <a:ext cx="5105400" cy="1828800"/>
          </a:xfrm>
        </p:spPr>
        <p:txBody>
          <a:bodyPr>
            <a:normAutofit fontScale="90000"/>
          </a:bodyPr>
          <a:lstStyle/>
          <a:p>
            <a:pPr algn="l"/>
            <a:r>
              <a:rPr lang="en-US" b="0" dirty="0" smtClean="0">
                <a:latin typeface="Poor Richard" pitchFamily="18" charset="0"/>
              </a:rPr>
              <a:t>“The United States and Latin America”</a:t>
            </a:r>
            <a:endParaRPr lang="en-US" b="0" dirty="0">
              <a:latin typeface="Poor Richard"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260658">
            <a:off x="975552" y="361529"/>
            <a:ext cx="3124200" cy="3236351"/>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465273">
            <a:off x="4631543" y="461530"/>
            <a:ext cx="4055533" cy="2991787"/>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71259" y="3886200"/>
            <a:ext cx="3299114" cy="2639291"/>
          </a:xfrm>
          <a:prstGeom prst="rect">
            <a:avLst/>
          </a:prstGeom>
        </p:spPr>
      </p:pic>
    </p:spTree>
    <p:extLst>
      <p:ext uri="{BB962C8B-B14F-4D97-AF65-F5344CB8AC3E}">
        <p14:creationId xmlns:p14="http://schemas.microsoft.com/office/powerpoint/2010/main" val="26170224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chemeClr val="accent1"/>
                </a:solidFill>
                <a:latin typeface="Poor Richard" pitchFamily="18" charset="0"/>
              </a:rPr>
              <a:t>Roosevelt believed that Americans must be ready to use force to get their way if diplomacy failed.</a:t>
            </a:r>
            <a:endParaRPr lang="en-US" sz="2800" dirty="0">
              <a:solidFill>
                <a:schemeClr val="accent1"/>
              </a:solidFill>
              <a:latin typeface="Poor Richard" pitchFamily="18"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62000" y="1447800"/>
            <a:ext cx="7711756" cy="5115465"/>
          </a:xfrm>
        </p:spPr>
      </p:pic>
    </p:spTree>
    <p:extLst>
      <p:ext uri="{BB962C8B-B14F-4D97-AF65-F5344CB8AC3E}">
        <p14:creationId xmlns:p14="http://schemas.microsoft.com/office/powerpoint/2010/main" val="41783150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algn="ctr"/>
            <a:r>
              <a:rPr lang="en-US" sz="4000" u="sng" dirty="0" smtClean="0">
                <a:solidFill>
                  <a:schemeClr val="accent1"/>
                </a:solidFill>
                <a:latin typeface="Poor Richard" pitchFamily="18" charset="0"/>
              </a:rPr>
              <a:t>The Roosevelt Corollary</a:t>
            </a:r>
            <a:endParaRPr lang="en-US" sz="4000" u="sng" dirty="0">
              <a:solidFill>
                <a:schemeClr val="accent1"/>
              </a:solidFill>
              <a:latin typeface="Poor Richard" pitchFamily="18" charset="0"/>
            </a:endParaRPr>
          </a:p>
        </p:txBody>
      </p:sp>
      <p:sp>
        <p:nvSpPr>
          <p:cNvPr id="6" name="Text Placeholder 5"/>
          <p:cNvSpPr>
            <a:spLocks noGrp="1"/>
          </p:cNvSpPr>
          <p:nvPr>
            <p:ph sz="half" idx="1"/>
          </p:nvPr>
        </p:nvSpPr>
        <p:spPr/>
        <p:txBody>
          <a:bodyPr>
            <a:noAutofit/>
          </a:bodyPr>
          <a:lstStyle/>
          <a:p>
            <a:r>
              <a:rPr lang="en-US" sz="2000" dirty="0" smtClean="0">
                <a:latin typeface="Poor Richard" pitchFamily="18" charset="0"/>
              </a:rPr>
              <a:t>An addition to the Monroe Doctrine which argued that “when the neighbors of the United States got into disputes with foreign nations, the United States had the right to ‘exercise international police power’ to restore order.  The United States was creating its own Sphere of Influence – in the entire Western Hemisphere.</a:t>
            </a:r>
            <a:endParaRPr lang="en-US" sz="2000" dirty="0">
              <a:latin typeface="Poor Richard" pitchFamily="18" charset="0"/>
            </a:endParaRPr>
          </a:p>
        </p:txBody>
      </p:sp>
      <p:pic>
        <p:nvPicPr>
          <p:cNvPr id="10" name="Content Placeholder 9"/>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191000" y="1752600"/>
            <a:ext cx="4038600" cy="4442460"/>
          </a:xfrm>
        </p:spPr>
      </p:pic>
    </p:spTree>
    <p:extLst>
      <p:ext uri="{BB962C8B-B14F-4D97-AF65-F5344CB8AC3E}">
        <p14:creationId xmlns:p14="http://schemas.microsoft.com/office/powerpoint/2010/main" val="15598221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600" dirty="0" smtClean="0">
                <a:solidFill>
                  <a:schemeClr val="accent1"/>
                </a:solidFill>
                <a:latin typeface="Poor Richard" pitchFamily="18" charset="0"/>
              </a:rPr>
              <a:t>Not surprisingly, Europeans and Latin Americans had a different take on the Roosevelt Corollary than Americans did.</a:t>
            </a:r>
            <a:endParaRPr lang="en-US" sz="2600" dirty="0">
              <a:solidFill>
                <a:schemeClr val="accent1"/>
              </a:solidFill>
              <a:latin typeface="Poor Richard" pitchFamily="18" charset="0"/>
            </a:endParaRPr>
          </a:p>
        </p:txBody>
      </p:sp>
      <p:sp>
        <p:nvSpPr>
          <p:cNvPr id="5" name="Text Placeholder 4"/>
          <p:cNvSpPr>
            <a:spLocks noGrp="1"/>
          </p:cNvSpPr>
          <p:nvPr>
            <p:ph type="body" idx="1"/>
          </p:nvPr>
        </p:nvSpPr>
        <p:spPr/>
        <p:txBody>
          <a:bodyPr>
            <a:normAutofit fontScale="85000" lnSpcReduction="20000"/>
          </a:bodyPr>
          <a:lstStyle/>
          <a:p>
            <a:r>
              <a:rPr lang="en-US" dirty="0" smtClean="0">
                <a:latin typeface="Poor Richard" pitchFamily="18" charset="0"/>
              </a:rPr>
              <a:t>Europeans were surprised the Roosevelt claimed all of the Western Hemisphere as a “Sphere of Influence.” </a:t>
            </a:r>
            <a:endParaRPr lang="en-US" dirty="0">
              <a:latin typeface="Poor Richard" pitchFamily="18" charset="0"/>
            </a:endParaRPr>
          </a:p>
        </p:txBody>
      </p:sp>
      <p:sp>
        <p:nvSpPr>
          <p:cNvPr id="7" name="Text Placeholder 6"/>
          <p:cNvSpPr>
            <a:spLocks noGrp="1"/>
          </p:cNvSpPr>
          <p:nvPr>
            <p:ph type="body" sz="half" idx="3"/>
          </p:nvPr>
        </p:nvSpPr>
        <p:spPr/>
        <p:txBody>
          <a:bodyPr>
            <a:normAutofit fontScale="85000" lnSpcReduction="20000"/>
          </a:bodyPr>
          <a:lstStyle/>
          <a:p>
            <a:r>
              <a:rPr lang="en-US" dirty="0" smtClean="0">
                <a:latin typeface="Poor Richard" pitchFamily="18" charset="0"/>
              </a:rPr>
              <a:t>Latin American nations, on the other hand, felt the United States was interfering in their own domestic affairs.</a:t>
            </a:r>
            <a:endParaRPr lang="en-US" dirty="0">
              <a:latin typeface="Poor Richard" pitchFamily="18" charset="0"/>
            </a:endParaRPr>
          </a:p>
        </p:txBody>
      </p:sp>
      <p:pic>
        <p:nvPicPr>
          <p:cNvPr id="9" name="Content Placeholder 8"/>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772319" y="1583531"/>
            <a:ext cx="3409950" cy="3810000"/>
          </a:xfrm>
        </p:spPr>
      </p:pic>
      <p:pic>
        <p:nvPicPr>
          <p:cNvPr id="10" name="Content Placeholder 9"/>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800600" y="1524000"/>
            <a:ext cx="3276600" cy="3877394"/>
          </a:xfrm>
        </p:spPr>
      </p:pic>
    </p:spTree>
    <p:extLst>
      <p:ext uri="{BB962C8B-B14F-4D97-AF65-F5344CB8AC3E}">
        <p14:creationId xmlns:p14="http://schemas.microsoft.com/office/powerpoint/2010/main" val="36733734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4800" y="152400"/>
            <a:ext cx="8382000" cy="762000"/>
          </a:xfrm>
        </p:spPr>
        <p:txBody>
          <a:bodyPr>
            <a:normAutofit/>
          </a:bodyPr>
          <a:lstStyle/>
          <a:p>
            <a:r>
              <a:rPr lang="en-US" sz="2000" u="sng" dirty="0" smtClean="0">
                <a:latin typeface="Poor Richard" pitchFamily="18" charset="0"/>
              </a:rPr>
              <a:t>Big Stick Diplomacy , Gunboat Diplomacy,  Dollar Diplomacy, and Moral Diplomacy…</a:t>
            </a:r>
            <a:endParaRPr lang="en-US" sz="2000" u="sng" dirty="0">
              <a:latin typeface="Poor Richard" pitchFamily="18" charset="0"/>
            </a:endParaRPr>
          </a:p>
        </p:txBody>
      </p:sp>
      <p:sp>
        <p:nvSpPr>
          <p:cNvPr id="9" name="Text Placeholder 8"/>
          <p:cNvSpPr>
            <a:spLocks noGrp="1"/>
          </p:cNvSpPr>
          <p:nvPr>
            <p:ph type="body" idx="2"/>
          </p:nvPr>
        </p:nvSpPr>
        <p:spPr>
          <a:xfrm>
            <a:off x="152400" y="533400"/>
            <a:ext cx="8686800" cy="1676400"/>
          </a:xfrm>
        </p:spPr>
        <p:txBody>
          <a:bodyPr>
            <a:noAutofit/>
          </a:bodyPr>
          <a:lstStyle/>
          <a:p>
            <a:r>
              <a:rPr lang="en-US" sz="1800" dirty="0" smtClean="0">
                <a:latin typeface="Poor Richard" pitchFamily="18" charset="0"/>
              </a:rPr>
              <a:t>Dollar diplomacy was a foreign policy based on the idea that economic ties were the best way to expand American influence in Latin America.  Taft sought to protect United States economic investments in Latin America – and would use military force or coercion if necessary.  Note the frequent interventions in Cuba, Haiti, and the Dominican Republic – as well as Mexico – where  the protection of American business interests was prioritized over the government’s legitimacy in the people’s eyes or the ability of the government to address the people’s needs.</a:t>
            </a:r>
            <a:endParaRPr lang="en-US" sz="1800" dirty="0">
              <a:latin typeface="Poor Richard" pitchFamily="18" charset="0"/>
            </a:endParaRPr>
          </a:p>
        </p:txBody>
      </p:sp>
      <p:pic>
        <p:nvPicPr>
          <p:cNvPr id="13" name="Content Placeholder 12"/>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228600" y="2514600"/>
            <a:ext cx="8412151" cy="4176032"/>
          </a:xfrm>
        </p:spPr>
      </p:pic>
    </p:spTree>
    <p:extLst>
      <p:ext uri="{BB962C8B-B14F-4D97-AF65-F5344CB8AC3E}">
        <p14:creationId xmlns:p14="http://schemas.microsoft.com/office/powerpoint/2010/main" val="30474415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486400" y="457200"/>
            <a:ext cx="3053868" cy="1253808"/>
          </a:xfrm>
        </p:spPr>
        <p:txBody>
          <a:bodyPr>
            <a:normAutofit/>
          </a:bodyPr>
          <a:lstStyle/>
          <a:p>
            <a:pPr algn="ctr"/>
            <a:r>
              <a:rPr lang="en-US" sz="2800" dirty="0" smtClean="0">
                <a:latin typeface="Poor Richard" pitchFamily="18" charset="0"/>
              </a:rPr>
              <a:t>Woodrow Wilson’s </a:t>
            </a:r>
            <a:r>
              <a:rPr lang="en-US" sz="2800" u="sng" dirty="0" smtClean="0">
                <a:latin typeface="Poor Richard" pitchFamily="18" charset="0"/>
              </a:rPr>
              <a:t>Moral Diplomacy</a:t>
            </a:r>
            <a:endParaRPr lang="en-US" sz="2800" u="sng" dirty="0">
              <a:latin typeface="Poor Richard" pitchFamily="18" charset="0"/>
            </a:endParaRPr>
          </a:p>
        </p:txBody>
      </p:sp>
      <p:sp>
        <p:nvSpPr>
          <p:cNvPr id="7" name="Text Placeholder 6"/>
          <p:cNvSpPr>
            <a:spLocks noGrp="1"/>
          </p:cNvSpPr>
          <p:nvPr>
            <p:ph type="body" sz="half" idx="2"/>
          </p:nvPr>
        </p:nvSpPr>
        <p:spPr>
          <a:xfrm>
            <a:off x="5638800" y="1752600"/>
            <a:ext cx="3053866" cy="3909647"/>
          </a:xfrm>
        </p:spPr>
        <p:txBody>
          <a:bodyPr>
            <a:noAutofit/>
          </a:bodyPr>
          <a:lstStyle/>
          <a:p>
            <a:r>
              <a:rPr lang="en-US" sz="2000" dirty="0" smtClean="0">
                <a:latin typeface="Poor Richard" pitchFamily="18" charset="0"/>
              </a:rPr>
              <a:t>Woodrow Wilson believed that the United States should follow a foreign policy which aimed to support and nurture the development of democracy throughout the world.  In Latin America, he felt that the United States must teach the people the value of good democratic governments.  Abroad in Europe, he would ask the United States to enter “The Great War” (World War I to you….) in order to “Make the World Safe for Democracy.” </a:t>
            </a:r>
            <a:endParaRPr lang="en-US" sz="2000" dirty="0">
              <a:latin typeface="Poor Richard" pitchFamily="18" charset="0"/>
            </a:endParaRPr>
          </a:p>
        </p:txBody>
      </p:sp>
      <p:pic>
        <p:nvPicPr>
          <p:cNvPr id="12" name="Picture Placeholder 11"/>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8833" b="8833"/>
          <a:stretch>
            <a:fillRect/>
          </a:stretch>
        </p:blipFill>
        <p:spPr/>
      </p:pic>
    </p:spTree>
    <p:extLst>
      <p:ext uri="{BB962C8B-B14F-4D97-AF65-F5344CB8AC3E}">
        <p14:creationId xmlns:p14="http://schemas.microsoft.com/office/powerpoint/2010/main" val="2541088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pPr algn="ctr"/>
            <a:r>
              <a:rPr lang="en-US" u="sng" dirty="0" smtClean="0">
                <a:solidFill>
                  <a:schemeClr val="accent1"/>
                </a:solidFill>
                <a:latin typeface="Poor Richard" pitchFamily="18" charset="0"/>
              </a:rPr>
              <a:t>Revolution in Mexico</a:t>
            </a:r>
            <a:endParaRPr lang="en-US" u="sng" dirty="0">
              <a:solidFill>
                <a:schemeClr val="accent1"/>
              </a:solidFill>
              <a:latin typeface="Poor Richard" pitchFamily="18" charset="0"/>
            </a:endParaRPr>
          </a:p>
        </p:txBody>
      </p:sp>
      <p:sp>
        <p:nvSpPr>
          <p:cNvPr id="12" name="Content Placeholder 11"/>
          <p:cNvSpPr>
            <a:spLocks noGrp="1"/>
          </p:cNvSpPr>
          <p:nvPr>
            <p:ph sz="half" idx="1"/>
          </p:nvPr>
        </p:nvSpPr>
        <p:spPr/>
        <p:txBody>
          <a:bodyPr>
            <a:normAutofit fontScale="70000" lnSpcReduction="20000"/>
          </a:bodyPr>
          <a:lstStyle/>
          <a:p>
            <a:r>
              <a:rPr lang="en-US" dirty="0">
                <a:latin typeface="Poor Richard" pitchFamily="18" charset="0"/>
              </a:rPr>
              <a:t>Wilson twice </a:t>
            </a:r>
            <a:r>
              <a:rPr lang="en-US" dirty="0" smtClean="0">
                <a:latin typeface="Poor Richard" pitchFamily="18" charset="0"/>
              </a:rPr>
              <a:t>invaded </a:t>
            </a:r>
            <a:r>
              <a:rPr lang="en-US" dirty="0">
                <a:latin typeface="Poor Richard" pitchFamily="18" charset="0"/>
              </a:rPr>
              <a:t>Mexico, however, which was in a constant state of </a:t>
            </a:r>
            <a:r>
              <a:rPr lang="en-US" dirty="0" smtClean="0">
                <a:latin typeface="Poor Richard" pitchFamily="18" charset="0"/>
              </a:rPr>
              <a:t>revolution during the 1910s.  </a:t>
            </a:r>
            <a:r>
              <a:rPr lang="en-US" dirty="0">
                <a:latin typeface="Poor Richard" pitchFamily="18" charset="0"/>
              </a:rPr>
              <a:t>In 1916, </a:t>
            </a:r>
            <a:r>
              <a:rPr lang="en-US" dirty="0" smtClean="0">
                <a:latin typeface="Poor Richard" pitchFamily="18" charset="0"/>
              </a:rPr>
              <a:t>Francisco “</a:t>
            </a:r>
            <a:r>
              <a:rPr lang="en-US" dirty="0" err="1" smtClean="0">
                <a:latin typeface="Poor Richard" pitchFamily="18" charset="0"/>
              </a:rPr>
              <a:t>Pancho</a:t>
            </a:r>
            <a:r>
              <a:rPr lang="en-US" dirty="0" smtClean="0">
                <a:latin typeface="Poor Richard" pitchFamily="18" charset="0"/>
              </a:rPr>
              <a:t>” </a:t>
            </a:r>
            <a:r>
              <a:rPr lang="en-US" dirty="0">
                <a:latin typeface="Poor Richard" pitchFamily="18" charset="0"/>
              </a:rPr>
              <a:t>Villa actually attacked the city of Columbus, NM – killing 18 Americans</a:t>
            </a:r>
            <a:r>
              <a:rPr lang="en-US" dirty="0" smtClean="0">
                <a:latin typeface="Poor Richard" pitchFamily="18" charset="0"/>
              </a:rPr>
              <a:t>.</a:t>
            </a:r>
          </a:p>
          <a:p>
            <a:r>
              <a:rPr lang="en-US" dirty="0" smtClean="0">
                <a:latin typeface="Poor Richard" pitchFamily="18" charset="0"/>
              </a:rPr>
              <a:t>Wilson had invaded Veracruz in 1914 in response to the arrest of several American sailors at Tampico, Mexico.</a:t>
            </a:r>
          </a:p>
          <a:p>
            <a:r>
              <a:rPr lang="en-US" dirty="0" smtClean="0">
                <a:latin typeface="Poor Richard" pitchFamily="18" charset="0"/>
              </a:rPr>
              <a:t>During times  of political turmoil in Mexico, immigration increased to the United States.  The same situation motivates much of the immigration – legal or illegal – in the United States today.</a:t>
            </a:r>
            <a:endParaRPr lang="en-US" dirty="0">
              <a:latin typeface="Poor Richard" pitchFamily="18" charset="0"/>
            </a:endParaRPr>
          </a:p>
        </p:txBody>
      </p:sp>
      <p:pic>
        <p:nvPicPr>
          <p:cNvPr id="14" name="Content Placeholder 13"/>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407816" y="1600200"/>
            <a:ext cx="3376368" cy="4525963"/>
          </a:xfrm>
        </p:spPr>
      </p:pic>
    </p:spTree>
    <p:extLst>
      <p:ext uri="{BB962C8B-B14F-4D97-AF65-F5344CB8AC3E}">
        <p14:creationId xmlns:p14="http://schemas.microsoft.com/office/powerpoint/2010/main" val="5827157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185528"/>
            <a:ext cx="8382000" cy="1100472"/>
          </a:xfrm>
        </p:spPr>
        <p:txBody>
          <a:bodyPr>
            <a:noAutofit/>
          </a:bodyPr>
          <a:lstStyle/>
          <a:p>
            <a:r>
              <a:rPr lang="en-US" sz="2000" dirty="0" smtClean="0">
                <a:latin typeface="Poor Richard" pitchFamily="18" charset="0"/>
              </a:rPr>
              <a:t>During the Spanish-American War, </a:t>
            </a:r>
            <a:r>
              <a:rPr lang="en-US" sz="2000" dirty="0">
                <a:latin typeface="Poor Richard" pitchFamily="18" charset="0"/>
              </a:rPr>
              <a:t>t</a:t>
            </a:r>
            <a:r>
              <a:rPr lang="en-US" sz="2000" dirty="0" smtClean="0">
                <a:latin typeface="Poor Richard" pitchFamily="18" charset="0"/>
              </a:rPr>
              <a:t>he </a:t>
            </a:r>
            <a:r>
              <a:rPr lang="en-US" sz="2000" i="1" dirty="0" smtClean="0">
                <a:latin typeface="Poor Richard" pitchFamily="18" charset="0"/>
              </a:rPr>
              <a:t>USS Oregon </a:t>
            </a:r>
            <a:r>
              <a:rPr lang="en-US" sz="2000" dirty="0" smtClean="0">
                <a:latin typeface="Poor Richard" pitchFamily="18" charset="0"/>
              </a:rPr>
              <a:t>required six weeks to complete the 14,000 mile  trip from San Francisco to the Caribbean  - illustrating the need for a canal through Central America for the security of the United States.   Advocates for a strong and efficient United States Navy – like Theodore Roosevelt- saw reasons for concern.</a:t>
            </a:r>
            <a:endParaRPr lang="en-US" sz="2000" dirty="0">
              <a:latin typeface="Poor Richard" pitchFamily="18" charset="0"/>
            </a:endParaRPr>
          </a:p>
        </p:txBody>
      </p:sp>
      <p:sp>
        <p:nvSpPr>
          <p:cNvPr id="6" name="Text Placeholder 5"/>
          <p:cNvSpPr>
            <a:spLocks noGrp="1"/>
          </p:cNvSpPr>
          <p:nvPr>
            <p:ph type="body" idx="2"/>
          </p:nvPr>
        </p:nvSpPr>
        <p:spPr>
          <a:xfrm>
            <a:off x="457200" y="214424"/>
            <a:ext cx="5257800" cy="852376"/>
          </a:xfrm>
        </p:spPr>
        <p:txBody>
          <a:bodyPr>
            <a:normAutofit/>
          </a:bodyPr>
          <a:lstStyle/>
          <a:p>
            <a:pPr algn="ctr"/>
            <a:r>
              <a:rPr lang="en-US" sz="4000" i="1" u="sng" dirty="0" smtClean="0">
                <a:solidFill>
                  <a:schemeClr val="accent1"/>
                </a:solidFill>
                <a:latin typeface="Poor Richard" pitchFamily="18" charset="0"/>
              </a:rPr>
              <a:t>The USS  Oregon</a:t>
            </a:r>
            <a:endParaRPr lang="en-US" sz="4000" i="1" u="sng" dirty="0">
              <a:solidFill>
                <a:schemeClr val="accent1"/>
              </a:solidFill>
              <a:latin typeface="Poor Richard" pitchFamily="18" charset="0"/>
            </a:endParaRPr>
          </a:p>
        </p:txBody>
      </p:sp>
      <p:pic>
        <p:nvPicPr>
          <p:cNvPr id="8" name="Content Placeholder 7"/>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7201" y="3048000"/>
            <a:ext cx="4461430" cy="3124200"/>
          </a:xfr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000" y="2590800"/>
            <a:ext cx="2438400" cy="3513513"/>
          </a:xfrm>
          <a:prstGeom prst="rect">
            <a:avLst/>
          </a:prstGeom>
        </p:spPr>
      </p:pic>
    </p:spTree>
    <p:extLst>
      <p:ext uri="{BB962C8B-B14F-4D97-AF65-F5344CB8AC3E}">
        <p14:creationId xmlns:p14="http://schemas.microsoft.com/office/powerpoint/2010/main" val="17125935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486400" y="838200"/>
            <a:ext cx="3053868" cy="1253808"/>
          </a:xfrm>
        </p:spPr>
        <p:txBody>
          <a:bodyPr>
            <a:normAutofit/>
          </a:bodyPr>
          <a:lstStyle/>
          <a:p>
            <a:r>
              <a:rPr lang="en-US" sz="2800" dirty="0" smtClean="0">
                <a:latin typeface="Poor Richard" pitchFamily="18" charset="0"/>
              </a:rPr>
              <a:t>President Theodore Roosevelt, 1901 - 1909</a:t>
            </a:r>
            <a:endParaRPr lang="en-US" sz="2800" dirty="0">
              <a:latin typeface="Poor Richard" pitchFamily="18" charset="0"/>
            </a:endParaRPr>
          </a:p>
        </p:txBody>
      </p:sp>
      <p:pic>
        <p:nvPicPr>
          <p:cNvPr id="8" name="Picture Placeholder 7"/>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10500" r="10500"/>
          <a:stretch>
            <a:fillRect/>
          </a:stretch>
        </p:blipFill>
        <p:spPr/>
      </p:pic>
      <p:sp>
        <p:nvSpPr>
          <p:cNvPr id="7" name="Text Placeholder 6"/>
          <p:cNvSpPr>
            <a:spLocks noGrp="1"/>
          </p:cNvSpPr>
          <p:nvPr>
            <p:ph type="body" sz="half" idx="2"/>
          </p:nvPr>
        </p:nvSpPr>
        <p:spPr>
          <a:xfrm>
            <a:off x="5486400" y="2286000"/>
            <a:ext cx="3053866" cy="4038600"/>
          </a:xfrm>
        </p:spPr>
        <p:txBody>
          <a:bodyPr>
            <a:normAutofit fontScale="92500" lnSpcReduction="20000"/>
          </a:bodyPr>
          <a:lstStyle/>
          <a:p>
            <a:r>
              <a:rPr lang="en-US" sz="2000" dirty="0" smtClean="0">
                <a:latin typeface="Poor Richard" pitchFamily="18" charset="0"/>
              </a:rPr>
              <a:t>President Roosevelt was determined to build a canal across Central America in order to improve trade and the efficiency of the United States Navy.  He was the primary motivator behind the construction of the canal across Central America – and he took all the credit!  Two proposals were seriously considered – one across Nicaragua, and the other across Panama, where France had previously failed to complete a canal connecting the oceans.</a:t>
            </a:r>
            <a:endParaRPr lang="en-US" sz="2000" dirty="0">
              <a:latin typeface="Poor Richard" pitchFamily="18" charset="0"/>
            </a:endParaRPr>
          </a:p>
        </p:txBody>
      </p:sp>
    </p:spTree>
    <p:extLst>
      <p:ext uri="{BB962C8B-B14F-4D97-AF65-F5344CB8AC3E}">
        <p14:creationId xmlns:p14="http://schemas.microsoft.com/office/powerpoint/2010/main" val="18918891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u="sng" dirty="0" smtClean="0">
                <a:solidFill>
                  <a:schemeClr val="accent1"/>
                </a:solidFill>
                <a:latin typeface="Poor Richard" pitchFamily="18" charset="0"/>
              </a:rPr>
              <a:t>Roosevelt negotiates with Colombia</a:t>
            </a:r>
            <a:endParaRPr lang="en-US" u="sng" dirty="0">
              <a:solidFill>
                <a:schemeClr val="accent1"/>
              </a:solidFill>
              <a:latin typeface="Poor Richard" pitchFamily="18" charset="0"/>
            </a:endParaRPr>
          </a:p>
        </p:txBody>
      </p:sp>
      <p:sp>
        <p:nvSpPr>
          <p:cNvPr id="6" name="Text Placeholder 5"/>
          <p:cNvSpPr>
            <a:spLocks noGrp="1"/>
          </p:cNvSpPr>
          <p:nvPr>
            <p:ph type="body" idx="1"/>
          </p:nvPr>
        </p:nvSpPr>
        <p:spPr/>
        <p:txBody>
          <a:bodyPr>
            <a:normAutofit fontScale="85000" lnSpcReduction="10000"/>
          </a:bodyPr>
          <a:lstStyle/>
          <a:p>
            <a:r>
              <a:rPr lang="en-US" dirty="0" smtClean="0">
                <a:latin typeface="Poor Richard" pitchFamily="18" charset="0"/>
              </a:rPr>
              <a:t>Colombia was offered $10 Million cash and yearly rent totally $250,000.  </a:t>
            </a:r>
            <a:endParaRPr lang="en-US" dirty="0">
              <a:latin typeface="Poor Richard" pitchFamily="18" charset="0"/>
            </a:endParaRPr>
          </a:p>
        </p:txBody>
      </p:sp>
      <p:sp>
        <p:nvSpPr>
          <p:cNvPr id="8" name="Text Placeholder 7"/>
          <p:cNvSpPr>
            <a:spLocks noGrp="1"/>
          </p:cNvSpPr>
          <p:nvPr>
            <p:ph type="body" sz="half" idx="3"/>
          </p:nvPr>
        </p:nvSpPr>
        <p:spPr/>
        <p:txBody>
          <a:bodyPr>
            <a:normAutofit fontScale="85000" lnSpcReduction="10000"/>
          </a:bodyPr>
          <a:lstStyle/>
          <a:p>
            <a:r>
              <a:rPr lang="en-US" dirty="0" smtClean="0">
                <a:latin typeface="Poor Richard" pitchFamily="18" charset="0"/>
              </a:rPr>
              <a:t>Roosevelt was impatient when Colombia refused what he considered a good offer.</a:t>
            </a:r>
            <a:endParaRPr lang="en-US" dirty="0">
              <a:latin typeface="Poor Richard" pitchFamily="18" charset="0"/>
            </a:endParaRPr>
          </a:p>
        </p:txBody>
      </p:sp>
      <p:pic>
        <p:nvPicPr>
          <p:cNvPr id="11" name="Content Placeholder 10"/>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304800" y="1315783"/>
            <a:ext cx="4572000" cy="3960518"/>
          </a:xfrm>
        </p:spPr>
      </p:pic>
      <p:pic>
        <p:nvPicPr>
          <p:cNvPr id="10" name="Content Placeholder 9"/>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105400" y="1277806"/>
            <a:ext cx="2819400" cy="3994150"/>
          </a:xfrm>
        </p:spPr>
      </p:pic>
    </p:spTree>
    <p:extLst>
      <p:ext uri="{BB962C8B-B14F-4D97-AF65-F5344CB8AC3E}">
        <p14:creationId xmlns:p14="http://schemas.microsoft.com/office/powerpoint/2010/main" val="41305091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u="sng" dirty="0" smtClean="0">
                <a:solidFill>
                  <a:schemeClr val="accent1"/>
                </a:solidFill>
                <a:latin typeface="Poor Richard" pitchFamily="18" charset="0"/>
              </a:rPr>
              <a:t>Independence for Panama</a:t>
            </a:r>
            <a:endParaRPr lang="en-US" u="sng" dirty="0">
              <a:solidFill>
                <a:schemeClr val="accent1"/>
              </a:solidFill>
              <a:latin typeface="Poor Richard" pitchFamily="18" charset="0"/>
            </a:endParaRPr>
          </a:p>
        </p:txBody>
      </p:sp>
      <p:sp>
        <p:nvSpPr>
          <p:cNvPr id="9" name="Text Placeholder 8"/>
          <p:cNvSpPr>
            <a:spLocks noGrp="1"/>
          </p:cNvSpPr>
          <p:nvPr>
            <p:ph sz="half" idx="1"/>
          </p:nvPr>
        </p:nvSpPr>
        <p:spPr/>
        <p:txBody>
          <a:bodyPr>
            <a:normAutofit fontScale="92500" lnSpcReduction="10000"/>
          </a:bodyPr>
          <a:lstStyle/>
          <a:p>
            <a:r>
              <a:rPr lang="en-US" dirty="0" smtClean="0">
                <a:solidFill>
                  <a:schemeClr val="accent1">
                    <a:lumMod val="60000"/>
                    <a:lumOff val="40000"/>
                  </a:schemeClr>
                </a:solidFill>
                <a:latin typeface="Poor Richard" pitchFamily="18" charset="0"/>
              </a:rPr>
              <a:t>In 1903, Panama revolted against Colombian rule.  </a:t>
            </a:r>
          </a:p>
          <a:p>
            <a:r>
              <a:rPr lang="en-US" dirty="0" smtClean="0">
                <a:solidFill>
                  <a:schemeClr val="accent1">
                    <a:lumMod val="60000"/>
                    <a:lumOff val="40000"/>
                  </a:schemeClr>
                </a:solidFill>
                <a:latin typeface="Poor Richard" pitchFamily="18" charset="0"/>
              </a:rPr>
              <a:t>The United States sent troops to Bogota to control any Colombian response.</a:t>
            </a:r>
          </a:p>
          <a:p>
            <a:r>
              <a:rPr lang="en-US" dirty="0" smtClean="0">
                <a:solidFill>
                  <a:schemeClr val="accent1">
                    <a:lumMod val="60000"/>
                    <a:lumOff val="40000"/>
                  </a:schemeClr>
                </a:solidFill>
                <a:latin typeface="Poor Richard" pitchFamily="18" charset="0"/>
              </a:rPr>
              <a:t>Newly independent Panama agreed to allow the United States to build a canal across a 10-mile wide strip of land for $10 Million cash and $250,000 a year in rent.</a:t>
            </a:r>
            <a:endParaRPr lang="en-US" dirty="0">
              <a:solidFill>
                <a:schemeClr val="accent1">
                  <a:lumMod val="60000"/>
                  <a:lumOff val="40000"/>
                </a:schemeClr>
              </a:solidFill>
              <a:latin typeface="Poor Richard" pitchFamily="18" charset="0"/>
            </a:endParaRPr>
          </a:p>
        </p:txBody>
      </p:sp>
      <p:pic>
        <p:nvPicPr>
          <p:cNvPr id="12" name="Content Placeholder 11"/>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191000" y="2057400"/>
            <a:ext cx="4587034" cy="3003074"/>
          </a:xfrm>
        </p:spPr>
      </p:pic>
    </p:spTree>
    <p:extLst>
      <p:ext uri="{BB962C8B-B14F-4D97-AF65-F5344CB8AC3E}">
        <p14:creationId xmlns:p14="http://schemas.microsoft.com/office/powerpoint/2010/main" val="31530419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u="sng" dirty="0" smtClean="0">
                <a:solidFill>
                  <a:schemeClr val="accent1"/>
                </a:solidFill>
                <a:latin typeface="Poor Richard" pitchFamily="18" charset="0"/>
              </a:rPr>
              <a:t>The Panama Canal and Disease</a:t>
            </a:r>
            <a:endParaRPr lang="en-US" u="sng" dirty="0">
              <a:solidFill>
                <a:schemeClr val="accent1"/>
              </a:solidFill>
              <a:latin typeface="Poor Richard" pitchFamily="18" charset="0"/>
            </a:endParaRPr>
          </a:p>
        </p:txBody>
      </p:sp>
      <p:sp>
        <p:nvSpPr>
          <p:cNvPr id="6" name="Text Placeholder 5"/>
          <p:cNvSpPr>
            <a:spLocks noGrp="1"/>
          </p:cNvSpPr>
          <p:nvPr>
            <p:ph type="body" idx="1"/>
          </p:nvPr>
        </p:nvSpPr>
        <p:spPr/>
        <p:txBody>
          <a:bodyPr>
            <a:normAutofit fontScale="85000" lnSpcReduction="20000"/>
          </a:bodyPr>
          <a:lstStyle/>
          <a:p>
            <a:r>
              <a:rPr lang="en-US" dirty="0" smtClean="0">
                <a:latin typeface="Poor Richard" pitchFamily="18" charset="0"/>
              </a:rPr>
              <a:t>The Mosquito, which caused both Yellow Fever and Malaria, killed thousands in Panama.</a:t>
            </a:r>
            <a:endParaRPr lang="en-US" dirty="0">
              <a:latin typeface="Poor Richard" pitchFamily="18" charset="0"/>
            </a:endParaRPr>
          </a:p>
        </p:txBody>
      </p:sp>
      <p:sp>
        <p:nvSpPr>
          <p:cNvPr id="8" name="Text Placeholder 7"/>
          <p:cNvSpPr>
            <a:spLocks noGrp="1"/>
          </p:cNvSpPr>
          <p:nvPr>
            <p:ph type="body" sz="half" idx="3"/>
          </p:nvPr>
        </p:nvSpPr>
        <p:spPr>
          <a:xfrm>
            <a:off x="4645025" y="5486400"/>
            <a:ext cx="4194175" cy="990600"/>
          </a:xfrm>
        </p:spPr>
        <p:txBody>
          <a:bodyPr>
            <a:normAutofit fontScale="77500" lnSpcReduction="20000"/>
          </a:bodyPr>
          <a:lstStyle/>
          <a:p>
            <a:r>
              <a:rPr lang="en-US" dirty="0" smtClean="0">
                <a:latin typeface="Poor Richard" pitchFamily="18" charset="0"/>
              </a:rPr>
              <a:t>Dr. William Gorgas, who believed in the mosquito causation theory, effectively wiped out diseases in the Panama Canal Zone.</a:t>
            </a:r>
            <a:endParaRPr lang="en-US" dirty="0">
              <a:latin typeface="Poor Richard" pitchFamily="18" charset="0"/>
            </a:endParaRPr>
          </a:p>
        </p:txBody>
      </p:sp>
      <p:pic>
        <p:nvPicPr>
          <p:cNvPr id="10" name="Content Placeholder 9"/>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990600" y="1233291"/>
            <a:ext cx="2743200" cy="4161295"/>
          </a:xfrm>
        </p:spPr>
      </p:pic>
      <p:pic>
        <p:nvPicPr>
          <p:cNvPr id="11" name="Content Placeholder 10"/>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876800" y="1219200"/>
            <a:ext cx="3717081" cy="4125961"/>
          </a:xfrm>
        </p:spPr>
      </p:pic>
    </p:spTree>
    <p:extLst>
      <p:ext uri="{BB962C8B-B14F-4D97-AF65-F5344CB8AC3E}">
        <p14:creationId xmlns:p14="http://schemas.microsoft.com/office/powerpoint/2010/main" val="3829839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solidFill>
                  <a:schemeClr val="accent1"/>
                </a:solidFill>
                <a:latin typeface="Poor Richard" pitchFamily="18" charset="0"/>
              </a:rPr>
              <a:t>The Construction of the Panama Canal, </a:t>
            </a:r>
            <a:r>
              <a:rPr lang="en-US" u="sng" dirty="0" smtClean="0">
                <a:solidFill>
                  <a:schemeClr val="accent1"/>
                </a:solidFill>
                <a:latin typeface="Poor Richard" pitchFamily="18" charset="0"/>
              </a:rPr>
              <a:t>1903 - 1914</a:t>
            </a:r>
            <a:endParaRPr lang="en-US" u="sng" dirty="0">
              <a:solidFill>
                <a:schemeClr val="accent1"/>
              </a:solidFill>
              <a:latin typeface="Poor Richard" pitchFamily="18" charset="0"/>
            </a:endParaRPr>
          </a:p>
        </p:txBody>
      </p:sp>
      <p:sp>
        <p:nvSpPr>
          <p:cNvPr id="3" name="Text Placeholder 2"/>
          <p:cNvSpPr>
            <a:spLocks noGrp="1"/>
          </p:cNvSpPr>
          <p:nvPr>
            <p:ph type="body" idx="1"/>
          </p:nvPr>
        </p:nvSpPr>
        <p:spPr/>
        <p:txBody>
          <a:bodyPr>
            <a:normAutofit fontScale="70000" lnSpcReduction="20000"/>
          </a:bodyPr>
          <a:lstStyle/>
          <a:p>
            <a:r>
              <a:rPr lang="en-US" dirty="0" smtClean="0">
                <a:latin typeface="Poor Richard" pitchFamily="18" charset="0"/>
              </a:rPr>
              <a:t>Most of the laborers and Workers who built the Panama Canal were from the West Indies and of African descent – thousands died in the process</a:t>
            </a:r>
            <a:r>
              <a:rPr lang="en-US" dirty="0" smtClean="0"/>
              <a:t>. </a:t>
            </a:r>
            <a:endParaRPr lang="en-US" dirty="0"/>
          </a:p>
        </p:txBody>
      </p:sp>
      <p:sp>
        <p:nvSpPr>
          <p:cNvPr id="4" name="Text Placeholder 3"/>
          <p:cNvSpPr>
            <a:spLocks noGrp="1"/>
          </p:cNvSpPr>
          <p:nvPr>
            <p:ph type="body" sz="half" idx="3"/>
          </p:nvPr>
        </p:nvSpPr>
        <p:spPr/>
        <p:txBody>
          <a:bodyPr>
            <a:normAutofit fontScale="77500" lnSpcReduction="20000"/>
          </a:bodyPr>
          <a:lstStyle/>
          <a:p>
            <a:r>
              <a:rPr lang="en-US" dirty="0" smtClean="0">
                <a:latin typeface="Poor Richard" pitchFamily="18" charset="0"/>
              </a:rPr>
              <a:t>Most of the engineers and supervisors who built the Panama Canal were Americans – and very few died in the process.</a:t>
            </a:r>
            <a:endParaRPr lang="en-US" dirty="0">
              <a:latin typeface="Poor Richard" pitchFamily="18" charset="0"/>
            </a:endParaRPr>
          </a:p>
        </p:txBody>
      </p:sp>
      <p:pic>
        <p:nvPicPr>
          <p:cNvPr id="7" name="Content Placeholder 6"/>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910431" y="1635919"/>
            <a:ext cx="3133725" cy="3705225"/>
          </a:xfrm>
        </p:spPr>
      </p:pic>
      <p:pic>
        <p:nvPicPr>
          <p:cNvPr id="8" name="Content Placeholder 7"/>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953000" y="1496772"/>
            <a:ext cx="3276600" cy="3810000"/>
          </a:xfrm>
        </p:spPr>
      </p:pic>
    </p:spTree>
    <p:extLst>
      <p:ext uri="{BB962C8B-B14F-4D97-AF65-F5344CB8AC3E}">
        <p14:creationId xmlns:p14="http://schemas.microsoft.com/office/powerpoint/2010/main" val="18847965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u="sng" dirty="0" smtClean="0">
                <a:solidFill>
                  <a:schemeClr val="accent1"/>
                </a:solidFill>
                <a:latin typeface="Poor Richard" pitchFamily="18" charset="0"/>
              </a:rPr>
              <a:t>The Panama Canal </a:t>
            </a:r>
            <a:endParaRPr lang="en-US" u="sng" dirty="0">
              <a:solidFill>
                <a:schemeClr val="accent1"/>
              </a:solidFill>
              <a:latin typeface="Poor Richard" pitchFamily="18" charset="0"/>
            </a:endParaRPr>
          </a:p>
        </p:txBody>
      </p:sp>
      <p:pic>
        <p:nvPicPr>
          <p:cNvPr id="9" name="Content Placeholder 8"/>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90600" y="1600200"/>
            <a:ext cx="7272697" cy="4525963"/>
          </a:xfrm>
        </p:spPr>
      </p:pic>
    </p:spTree>
    <p:extLst>
      <p:ext uri="{BB962C8B-B14F-4D97-AF65-F5344CB8AC3E}">
        <p14:creationId xmlns:p14="http://schemas.microsoft.com/office/powerpoint/2010/main" val="12663006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1"/>
                </a:solidFill>
                <a:latin typeface="Poor Richard" pitchFamily="18" charset="0"/>
              </a:rPr>
              <a:t>“Speak softly and carry a big </a:t>
            </a:r>
            <a:r>
              <a:rPr lang="en-US" dirty="0">
                <a:solidFill>
                  <a:schemeClr val="accent1"/>
                </a:solidFill>
                <a:latin typeface="Poor Richard" pitchFamily="18" charset="0"/>
              </a:rPr>
              <a:t>s</a:t>
            </a:r>
            <a:r>
              <a:rPr lang="en-US" dirty="0" smtClean="0">
                <a:solidFill>
                  <a:schemeClr val="accent1"/>
                </a:solidFill>
                <a:latin typeface="Poor Richard" pitchFamily="18" charset="0"/>
              </a:rPr>
              <a:t>tick; you will go far.”</a:t>
            </a:r>
            <a:endParaRPr lang="en-US" dirty="0">
              <a:solidFill>
                <a:schemeClr val="accent1"/>
              </a:solidFill>
              <a:latin typeface="Poor Richard" pitchFamily="18"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71600" y="1600200"/>
            <a:ext cx="6124774" cy="4899819"/>
          </a:xfrm>
        </p:spPr>
      </p:pic>
    </p:spTree>
    <p:extLst>
      <p:ext uri="{BB962C8B-B14F-4D97-AF65-F5344CB8AC3E}">
        <p14:creationId xmlns:p14="http://schemas.microsoft.com/office/powerpoint/2010/main" val="3884649657"/>
      </p:ext>
    </p:extLst>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345</TotalTime>
  <Words>792</Words>
  <Application>Microsoft Office PowerPoint</Application>
  <PresentationFormat>On-screen Show (4:3)</PresentationFormat>
  <Paragraphs>35</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Technic</vt:lpstr>
      <vt:lpstr>“The United States and Latin America”</vt:lpstr>
      <vt:lpstr>During the Spanish-American War, the USS Oregon required six weeks to complete the 14,000 mile  trip from San Francisco to the Caribbean  - illustrating the need for a canal through Central America for the security of the United States.   Advocates for a strong and efficient United States Navy – like Theodore Roosevelt- saw reasons for concern.</vt:lpstr>
      <vt:lpstr>President Theodore Roosevelt, 1901 - 1909</vt:lpstr>
      <vt:lpstr>Roosevelt negotiates with Colombia</vt:lpstr>
      <vt:lpstr>Independence for Panama</vt:lpstr>
      <vt:lpstr>The Panama Canal and Disease</vt:lpstr>
      <vt:lpstr>The Construction of the Panama Canal, 1903 - 1914</vt:lpstr>
      <vt:lpstr>The Panama Canal </vt:lpstr>
      <vt:lpstr>“Speak softly and carry a big stick; you will go far.”</vt:lpstr>
      <vt:lpstr>Roosevelt believed that Americans must be ready to use force to get their way if diplomacy failed.</vt:lpstr>
      <vt:lpstr>The Roosevelt Corollary</vt:lpstr>
      <vt:lpstr>Not surprisingly, Europeans and Latin Americans had a different take on the Roosevelt Corollary than Americans did.</vt:lpstr>
      <vt:lpstr>Big Stick Diplomacy , Gunboat Diplomacy,  Dollar Diplomacy, and Moral Diplomacy…</vt:lpstr>
      <vt:lpstr>Woodrow Wilson’s Moral Diplomacy</vt:lpstr>
      <vt:lpstr>Revolution in Mexico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United States and Latin America”</dc:title>
  <dc:creator>Adam</dc:creator>
  <cp:lastModifiedBy>Adam Henry</cp:lastModifiedBy>
  <cp:revision>17</cp:revision>
  <dcterms:created xsi:type="dcterms:W3CDTF">2010-12-01T00:51:54Z</dcterms:created>
  <dcterms:modified xsi:type="dcterms:W3CDTF">2014-03-19T10:57:47Z</dcterms:modified>
</cp:coreProperties>
</file>